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4"/>
      <p:bold r:id="rId55"/>
      <p:italic r:id="rId56"/>
      <p:boldItalic r:id="rId57"/>
    </p:embeddedFont>
    <p:embeddedFont>
      <p:font typeface="Caveat" pitchFamily="2" charset="77"/>
      <p:regular r:id="rId58"/>
      <p:bold r:id="rId59"/>
    </p:embeddedFont>
    <p:embeddedFont>
      <p:font typeface="Consolas" panose="020B0609020204030204" pitchFamily="49" charset="0"/>
      <p:regular r:id="rId60"/>
      <p:bold r:id="rId61"/>
      <p:italic r:id="rId62"/>
      <p:boldItalic r:id="rId63"/>
    </p:embeddedFont>
    <p:embeddedFont>
      <p:font typeface="Roboto" pitchFamily="2" charset="0"/>
      <p:regular r:id="rId64"/>
      <p:bold r:id="rId65"/>
      <p:italic r:id="rId66"/>
      <p:boldItalic r:id="rId6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0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5" Type="http://schemas.openxmlformats.org/officeDocument/2006/relationships/slide" Target="slides/slide4.xml"/><Relationship Id="rId61" Type="http://schemas.openxmlformats.org/officeDocument/2006/relationships/font" Target="fonts/font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gif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b21658a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b21658a8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b21658a89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b21658a89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b21658a89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b21658a89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b21658a89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b21658a89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b21658a89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b21658a89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b21658a89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b21658a89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b21658a8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b21658a8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b21658a8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b21658a8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6b21658a89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6b21658a89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b21658a89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6b21658a89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Facebook’s Philosophy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b21658a89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6b21658a89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b21658a8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6b21658a8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6b21658a89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6b21658a89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b21658a89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b21658a89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b21658a89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6b21658a89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b21658a89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b21658a89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6b21658a89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6b21658a89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b21658a89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b21658a89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b21658a8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b21658a8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b21658a89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b21658a89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b21658a89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b21658a89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b21658a89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b21658a89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b21658a8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b21658a8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6b21658a89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6b21658a89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b21658a89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b21658a89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b21658a89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6b21658a89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b21658a89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b21658a89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6b21658a89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6b21658a89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6b21658a89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6b21658a89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6b21658a89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6b21658a89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b21658a89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b21658a89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6b21658a89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6b21658a89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6b21658a89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6b21658a89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b21658a8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b21658a8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6b21658a89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6b21658a89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6b21658a89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6b21658a89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6b21658a89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6b21658a89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6b21658a89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6b21658a89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6b21658a89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6b21658a89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6b21658a89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6b21658a89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6b21658a89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6b21658a89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6b21658a89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6b21658a89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6b21658a89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6b21658a89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b21658a89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6b21658a89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b21658a8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b21658a8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6b21658a89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6b21658a89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b21658a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b21658a8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1905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b21658a89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b21658a89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b21658a8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6b21658a89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b21658a89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b21658a89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b21658a8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b21658a8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s47si.stanford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-native/docs/getting-started.html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expo.io/versions/latest/index.html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FOlZQXBVwfPpU6OsvZEyu_0V2v-IbvlU/view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SG9JtTmG1-Y1UVtp8z0oJ4D1QlsToMfA/view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haKIavuoIziEQbvLp9KVxHsC3cyjsoa0/view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expo.io/versions/latest/guides/building-standalone-apps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gi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m38kPiJ_WWJchjEIRKc5n_xJrW4K-2PC/view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finitered/ignite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infinitered/ignit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infinitered/ignite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cs47si.stanford.edu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expo.io/versions/latest/workflow/configuration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expo.io/versions/latest/guides/building-standalone-apps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heapplaunchpad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pple.com/app-store/review/rejections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602650" y="1702675"/>
            <a:ext cx="72549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CS47: Cross-Platform Mobile Development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636550" y="2119025"/>
            <a:ext cx="69996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Lecture 8B: Deploying an App + Detaching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57;p13">
            <a:extLst>
              <a:ext uri="{FF2B5EF4-FFF2-40B4-BE49-F238E27FC236}">
                <a16:creationId xmlns:a16="http://schemas.microsoft.com/office/drawing/2014/main" id="{6957C15D-6921-F840-99A2-D61E61CA8AA2}"/>
              </a:ext>
            </a:extLst>
          </p:cNvPr>
          <p:cNvSpPr txBox="1"/>
          <p:nvPr/>
        </p:nvSpPr>
        <p:spPr>
          <a:xfrm>
            <a:off x="602650" y="4185525"/>
            <a:ext cx="24636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</a:t>
            </a:r>
            <a:r>
              <a:rPr lang="en" sz="1000" u="sng" dirty="0" err="1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c</a:t>
            </a:r>
            <a:r>
              <a:rPr lang="en" sz="1000" u="sng" dirty="0" err="1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lass.website</a:t>
            </a:r>
            <a:endParaRPr sz="10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58;p13">
            <a:extLst>
              <a:ext uri="{FF2B5EF4-FFF2-40B4-BE49-F238E27FC236}">
                <a16:creationId xmlns:a16="http://schemas.microsoft.com/office/drawing/2014/main" id="{606E5136-A1B9-4440-9225-D1A6A9EBECDD}"/>
              </a:ext>
            </a:extLst>
          </p:cNvPr>
          <p:cNvSpPr txBox="1"/>
          <p:nvPr/>
        </p:nvSpPr>
        <p:spPr>
          <a:xfrm>
            <a:off x="938750" y="4540025"/>
            <a:ext cx="3337800" cy="2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class.slack.com</a:t>
            </a:r>
            <a:endParaRPr sz="10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Google Shape;59;p13">
            <a:extLst>
              <a:ext uri="{FF2B5EF4-FFF2-40B4-BE49-F238E27FC236}">
                <a16:creationId xmlns:a16="http://schemas.microsoft.com/office/drawing/2014/main" id="{920DB061-19BC-7548-9E6D-F82C6098E3D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950" y="4511025"/>
            <a:ext cx="284100" cy="2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01;p26">
            <a:extLst>
              <a:ext uri="{FF2B5EF4-FFF2-40B4-BE49-F238E27FC236}">
                <a16:creationId xmlns:a16="http://schemas.microsoft.com/office/drawing/2014/main" id="{5B2C3F5E-336B-B04C-93DD-BA5A79F24CD7}"/>
              </a:ext>
            </a:extLst>
          </p:cNvPr>
          <p:cNvSpPr txBox="1"/>
          <p:nvPr/>
        </p:nvSpPr>
        <p:spPr>
          <a:xfrm>
            <a:off x="5505720" y="3665025"/>
            <a:ext cx="3337800" cy="11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Faculty Advisor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Instructor #1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Fall 2019</a:t>
            </a: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311700" y="2347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Detaching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9475" y="1962988"/>
            <a:ext cx="4305048" cy="12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050" y="152400"/>
            <a:ext cx="6695907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0150" y="3498775"/>
            <a:ext cx="1391775" cy="139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3113" y="152400"/>
            <a:ext cx="6877784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3113" y="152400"/>
            <a:ext cx="6877784" cy="483869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/>
          <p:nvPr/>
        </p:nvSpPr>
        <p:spPr>
          <a:xfrm>
            <a:off x="1040650" y="107650"/>
            <a:ext cx="7021500" cy="2565900"/>
          </a:xfrm>
          <a:prstGeom prst="rect">
            <a:avLst/>
          </a:prstGeom>
          <a:solidFill>
            <a:srgbClr val="FFFFFF">
              <a:alpha val="85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6"/>
          <p:cNvSpPr/>
          <p:nvPr/>
        </p:nvSpPr>
        <p:spPr>
          <a:xfrm>
            <a:off x="1085400" y="2673550"/>
            <a:ext cx="1827300" cy="2317800"/>
          </a:xfrm>
          <a:prstGeom prst="rect">
            <a:avLst/>
          </a:prstGeom>
          <a:solidFill>
            <a:srgbClr val="FFFFFF">
              <a:alpha val="85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6"/>
          <p:cNvSpPr/>
          <p:nvPr/>
        </p:nvSpPr>
        <p:spPr>
          <a:xfrm>
            <a:off x="7625300" y="2673550"/>
            <a:ext cx="891300" cy="2374200"/>
          </a:xfrm>
          <a:prstGeom prst="rect">
            <a:avLst/>
          </a:prstGeom>
          <a:solidFill>
            <a:srgbClr val="FFFFFF">
              <a:alpha val="85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6"/>
          <p:cNvSpPr/>
          <p:nvPr/>
        </p:nvSpPr>
        <p:spPr>
          <a:xfrm>
            <a:off x="2912700" y="3797825"/>
            <a:ext cx="4712700" cy="388800"/>
          </a:xfrm>
          <a:prstGeom prst="rect">
            <a:avLst/>
          </a:prstGeom>
          <a:solidFill>
            <a:srgbClr val="FFFFFF">
              <a:alpha val="85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6"/>
          <p:cNvSpPr/>
          <p:nvPr/>
        </p:nvSpPr>
        <p:spPr>
          <a:xfrm>
            <a:off x="2912700" y="2903575"/>
            <a:ext cx="4712700" cy="344100"/>
          </a:xfrm>
          <a:prstGeom prst="rect">
            <a:avLst/>
          </a:prstGeom>
          <a:solidFill>
            <a:srgbClr val="FFFFFF">
              <a:alpha val="85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050" y="152400"/>
            <a:ext cx="6695907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0150" y="3498775"/>
            <a:ext cx="1391775" cy="139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/>
        </p:nvSpPr>
        <p:spPr>
          <a:xfrm>
            <a:off x="872850" y="1768950"/>
            <a:ext cx="7398300" cy="10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Are there any cases in which we want to have a React Native app, but still have the ability to write native </a:t>
            </a:r>
            <a:r>
              <a:rPr lang="en" sz="1800">
                <a:solidFill>
                  <a:srgbClr val="005068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Objective-C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" sz="1800">
                <a:solidFill>
                  <a:srgbClr val="005068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Swift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" sz="1800">
                <a:solidFill>
                  <a:srgbClr val="005068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Java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code?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/>
        </p:nvSpPr>
        <p:spPr>
          <a:xfrm>
            <a:off x="872850" y="1768950"/>
            <a:ext cx="7398300" cy="15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Are there any cases in which we want to have a React Native app, but still have the ability to write native </a:t>
            </a:r>
            <a:r>
              <a:rPr lang="en" sz="1800">
                <a:solidFill>
                  <a:srgbClr val="005068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Objective-C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" sz="1800">
                <a:solidFill>
                  <a:srgbClr val="005068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Swift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" sz="1800">
                <a:solidFill>
                  <a:srgbClr val="005068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Java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code?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(spoiler: yes)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/>
        </p:nvSpPr>
        <p:spPr>
          <a:xfrm>
            <a:off x="872850" y="1768950"/>
            <a:ext cx="7398300" cy="15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Are there any cases in which we want to have a React Native app, but still have the ability to write native </a:t>
            </a:r>
            <a:r>
              <a:rPr lang="en" sz="1800">
                <a:solidFill>
                  <a:srgbClr val="005068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Objective-C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" sz="1800">
                <a:solidFill>
                  <a:srgbClr val="005068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Swift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" sz="1800">
                <a:solidFill>
                  <a:srgbClr val="005068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Java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code?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(spoiler: yes)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30"/>
          <p:cNvSpPr txBox="1"/>
          <p:nvPr/>
        </p:nvSpPr>
        <p:spPr>
          <a:xfrm>
            <a:off x="872850" y="3264150"/>
            <a:ext cx="7398300" cy="10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But when?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/>
        </p:nvSpPr>
        <p:spPr>
          <a:xfrm>
            <a:off x="717300" y="400500"/>
            <a:ext cx="7709400" cy="19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“Sometimes an app needs access to platform API, and React Native doesn't have a corresponding module yet.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Maybe you want to reuse some existing Java, Objective-C, Swift or C++ code without having to reimplement it in JavaScript, or write some high performance, multi-threaded code such as for image processing, a database, or any number of advanced extensions… 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If React Native doesn't support a native feature that you need, you should be able to build it yourself.”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548640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-Facebook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Final Project Presentations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Tuesday, December 3rd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Thursday, December 5th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6075" y="1152474"/>
            <a:ext cx="1371000" cy="13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/>
        </p:nvSpPr>
        <p:spPr>
          <a:xfrm>
            <a:off x="717300" y="400500"/>
            <a:ext cx="7709400" cy="19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“Sometimes an app needs access to platform API, and React Native doesn't have a corresponding module yet.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Maybe you want to reuse some existing Java, Objective-C, Swift or C++ code without having to reimplement it in JavaScript, or write some high performance, multi-threaded code such as for image processing, a database, or any number of advanced extensions… 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If React Native doesn't support a native feature that you need, you should be able to build it yourself.”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548640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-Facebook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81" name="Google Shape;181;p32"/>
          <p:cNvSpPr/>
          <p:nvPr/>
        </p:nvSpPr>
        <p:spPr>
          <a:xfrm>
            <a:off x="598075" y="299050"/>
            <a:ext cx="8097900" cy="2034600"/>
          </a:xfrm>
          <a:prstGeom prst="rect">
            <a:avLst/>
          </a:prstGeom>
          <a:solidFill>
            <a:srgbClr val="FFFFFF">
              <a:alpha val="91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32"/>
          <p:cNvSpPr txBox="1"/>
          <p:nvPr/>
        </p:nvSpPr>
        <p:spPr>
          <a:xfrm>
            <a:off x="0" y="2409850"/>
            <a:ext cx="91440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Determining if you need to build a project with Native Code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1st) does React Native support the native features that you need?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/>
        </p:nvSpPr>
        <p:spPr>
          <a:xfrm>
            <a:off x="717300" y="400500"/>
            <a:ext cx="7709400" cy="19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“Sometimes an app needs access to platform API, and React Native doesn't have a corresponding module yet.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Maybe you want to reuse some existing Java, Objective-C, Swift or C++ code without having to reimplement it in JavaScript, or write some high performance, multi-threaded code such as for image processing, a database, or any number of advanced extensions… 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If React Native doesn't support a native feature that you need, you should be able to build it yourself.”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548640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-Facebook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88" name="Google Shape;188;p33"/>
          <p:cNvSpPr/>
          <p:nvPr/>
        </p:nvSpPr>
        <p:spPr>
          <a:xfrm>
            <a:off x="598075" y="299050"/>
            <a:ext cx="8097900" cy="2034600"/>
          </a:xfrm>
          <a:prstGeom prst="rect">
            <a:avLst/>
          </a:prstGeom>
          <a:solidFill>
            <a:srgbClr val="FFFFFF">
              <a:alpha val="91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33"/>
          <p:cNvSpPr txBox="1"/>
          <p:nvPr/>
        </p:nvSpPr>
        <p:spPr>
          <a:xfrm>
            <a:off x="0" y="2409850"/>
            <a:ext cx="91440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Determining if you need to build a project with Native Code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1st) does React Native support the native features that you need?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0" name="Google Shape;190;p33"/>
          <p:cNvGrpSpPr/>
          <p:nvPr/>
        </p:nvGrpSpPr>
        <p:grpSpPr>
          <a:xfrm>
            <a:off x="3151600" y="3382175"/>
            <a:ext cx="1085700" cy="472500"/>
            <a:chOff x="3226475" y="3385125"/>
            <a:chExt cx="1085700" cy="472500"/>
          </a:xfrm>
        </p:grpSpPr>
        <p:sp>
          <p:nvSpPr>
            <p:cNvPr id="191" name="Google Shape;191;p33"/>
            <p:cNvSpPr/>
            <p:nvPr/>
          </p:nvSpPr>
          <p:spPr>
            <a:xfrm>
              <a:off x="3325325" y="3415025"/>
              <a:ext cx="873300" cy="406800"/>
            </a:xfrm>
            <a:prstGeom prst="roundRect">
              <a:avLst>
                <a:gd name="adj" fmla="val 16667"/>
              </a:avLst>
            </a:prstGeom>
            <a:solidFill>
              <a:srgbClr val="EEEEEE">
                <a:alpha val="8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3"/>
            <p:cNvSpPr txBox="1"/>
            <p:nvPr/>
          </p:nvSpPr>
          <p:spPr>
            <a:xfrm>
              <a:off x="3226475" y="3385125"/>
              <a:ext cx="1085700" cy="47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Yes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3" name="Google Shape;193;p33"/>
          <p:cNvGrpSpPr/>
          <p:nvPr/>
        </p:nvGrpSpPr>
        <p:grpSpPr>
          <a:xfrm>
            <a:off x="4939850" y="3382175"/>
            <a:ext cx="1085700" cy="472500"/>
            <a:chOff x="4353750" y="3382175"/>
            <a:chExt cx="1085700" cy="472500"/>
          </a:xfrm>
        </p:grpSpPr>
        <p:sp>
          <p:nvSpPr>
            <p:cNvPr id="194" name="Google Shape;194;p33"/>
            <p:cNvSpPr/>
            <p:nvPr/>
          </p:nvSpPr>
          <p:spPr>
            <a:xfrm>
              <a:off x="4452600" y="3412075"/>
              <a:ext cx="873300" cy="406800"/>
            </a:xfrm>
            <a:prstGeom prst="roundRect">
              <a:avLst>
                <a:gd name="adj" fmla="val 16667"/>
              </a:avLst>
            </a:prstGeom>
            <a:solidFill>
              <a:srgbClr val="EEEEEE">
                <a:alpha val="8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3"/>
            <p:cNvSpPr txBox="1"/>
            <p:nvPr/>
          </p:nvSpPr>
          <p:spPr>
            <a:xfrm>
              <a:off x="4353750" y="3382175"/>
              <a:ext cx="1085700" cy="47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No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96" name="Google Shape;196;p33"/>
          <p:cNvCxnSpPr>
            <a:stCxn id="189" idx="2"/>
            <a:endCxn id="195" idx="0"/>
          </p:cNvCxnSpPr>
          <p:nvPr/>
        </p:nvCxnSpPr>
        <p:spPr>
          <a:xfrm rot="-5400000" flipH="1">
            <a:off x="4874400" y="2773750"/>
            <a:ext cx="306000" cy="9108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7" name="Google Shape;197;p33"/>
          <p:cNvCxnSpPr>
            <a:stCxn id="189" idx="2"/>
            <a:endCxn id="192" idx="0"/>
          </p:cNvCxnSpPr>
          <p:nvPr/>
        </p:nvCxnSpPr>
        <p:spPr>
          <a:xfrm rot="5400000">
            <a:off x="3980250" y="2790400"/>
            <a:ext cx="306000" cy="8775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98" name="Google Shape;198;p33"/>
          <p:cNvSpPr/>
          <p:nvPr/>
        </p:nvSpPr>
        <p:spPr>
          <a:xfrm>
            <a:off x="3256431" y="4007150"/>
            <a:ext cx="873300" cy="430500"/>
          </a:xfrm>
          <a:prstGeom prst="roundRect">
            <a:avLst>
              <a:gd name="adj" fmla="val 16667"/>
            </a:avLst>
          </a:prstGeom>
          <a:solidFill>
            <a:srgbClr val="EEEEEE">
              <a:alpha val="8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No native code!	 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9" name="Google Shape;1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175" y="4507951"/>
            <a:ext cx="804552" cy="227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33"/>
          <p:cNvCxnSpPr>
            <a:stCxn id="192" idx="2"/>
            <a:endCxn id="198" idx="0"/>
          </p:cNvCxnSpPr>
          <p:nvPr/>
        </p:nvCxnSpPr>
        <p:spPr>
          <a:xfrm flipH="1">
            <a:off x="3692950" y="3854675"/>
            <a:ext cx="1500" cy="15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01" name="Google Shape;20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0628" y="4218830"/>
            <a:ext cx="152380" cy="15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3"/>
          <p:cNvSpPr/>
          <p:nvPr/>
        </p:nvSpPr>
        <p:spPr>
          <a:xfrm>
            <a:off x="5046056" y="4007150"/>
            <a:ext cx="873300" cy="430500"/>
          </a:xfrm>
          <a:prstGeom prst="roundRect">
            <a:avLst>
              <a:gd name="adj" fmla="val 16667"/>
            </a:avLst>
          </a:prstGeom>
          <a:solidFill>
            <a:srgbClr val="EEEEEE">
              <a:alpha val="8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	 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3" name="Google Shape;203;p33"/>
          <p:cNvCxnSpPr/>
          <p:nvPr/>
        </p:nvCxnSpPr>
        <p:spPr>
          <a:xfrm flipH="1">
            <a:off x="5481950" y="3842713"/>
            <a:ext cx="1500" cy="15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04" name="Google Shape;20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2683" y="4095573"/>
            <a:ext cx="227550" cy="22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64131" y="4110507"/>
            <a:ext cx="227550" cy="22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68925" y="4507950"/>
            <a:ext cx="227550" cy="22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/>
        </p:nvSpPr>
        <p:spPr>
          <a:xfrm>
            <a:off x="0" y="2214250"/>
            <a:ext cx="9144000" cy="9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https://facebook.github.io/react-native/docs/getting-started.html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https://docs.expo.io/versions/latest/index.html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34"/>
          <p:cNvSpPr txBox="1"/>
          <p:nvPr/>
        </p:nvSpPr>
        <p:spPr>
          <a:xfrm>
            <a:off x="831000" y="1507150"/>
            <a:ext cx="7482000" cy="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can I determine if React Native doesn't support a native feature that I need?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 title="RN Docs_2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225" y="214125"/>
            <a:ext cx="8684150" cy="471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6" title="Expo Docs_1 (Converted)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227" y="158381"/>
            <a:ext cx="8687250" cy="478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 txBox="1"/>
          <p:nvPr/>
        </p:nvSpPr>
        <p:spPr>
          <a:xfrm>
            <a:off x="831000" y="1888150"/>
            <a:ext cx="7482000" cy="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Using some third party libraries also requires a project with native code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/>
        </p:nvSpPr>
        <p:spPr>
          <a:xfrm>
            <a:off x="854925" y="239225"/>
            <a:ext cx="7482000" cy="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Using some third party libraries also requires a project with native code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3" name="Google Shape;23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863" y="1010825"/>
            <a:ext cx="3925228" cy="3827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5690" y="1010825"/>
            <a:ext cx="3351234" cy="2751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/>
          <p:cNvSpPr txBox="1"/>
          <p:nvPr/>
        </p:nvSpPr>
        <p:spPr>
          <a:xfrm>
            <a:off x="854925" y="239225"/>
            <a:ext cx="7482000" cy="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Using some third party libraries also requires a project with native code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0" name="Google Shape;24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250" y="965850"/>
            <a:ext cx="3628629" cy="3827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1054" y="965850"/>
            <a:ext cx="3884463" cy="3827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0"/>
          <p:cNvSpPr txBox="1"/>
          <p:nvPr/>
        </p:nvSpPr>
        <p:spPr>
          <a:xfrm>
            <a:off x="854925" y="239225"/>
            <a:ext cx="7482000" cy="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Using some third party libraries also requires a project with native code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7" name="Google Shape;24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4563" y="1010825"/>
            <a:ext cx="5154873" cy="382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/>
        </p:nvSpPr>
        <p:spPr>
          <a:xfrm>
            <a:off x="854925" y="239225"/>
            <a:ext cx="7482000" cy="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Using some third party libraries also requires a project with native code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3" name="Google Shape;25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3362" y="1010825"/>
            <a:ext cx="3845137" cy="382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for Today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to Deploy an App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to/Why Detach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884" y="1244266"/>
            <a:ext cx="224200" cy="22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8650" y="1244274"/>
            <a:ext cx="1371000" cy="13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2"/>
          <p:cNvSpPr txBox="1"/>
          <p:nvPr/>
        </p:nvSpPr>
        <p:spPr>
          <a:xfrm>
            <a:off x="831000" y="1254400"/>
            <a:ext cx="7482000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do I create a project with native code?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/>
          <p:nvPr/>
        </p:nvSpPr>
        <p:spPr>
          <a:xfrm>
            <a:off x="831000" y="1254400"/>
            <a:ext cx="7482000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do I create a project with native code?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43"/>
          <p:cNvSpPr txBox="1"/>
          <p:nvPr/>
        </p:nvSpPr>
        <p:spPr>
          <a:xfrm>
            <a:off x="1982250" y="2188975"/>
            <a:ext cx="5179500" cy="17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One of two things will typically happen: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AutoNum type="arabicParenR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You will create an Expo project, later realize that you need native code, and will then want to “detach”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AutoNum type="arabicParenR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You will create a project with native code from the start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4"/>
          <p:cNvSpPr txBox="1"/>
          <p:nvPr/>
        </p:nvSpPr>
        <p:spPr>
          <a:xfrm>
            <a:off x="831000" y="1254400"/>
            <a:ext cx="7482000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do I create a project with native code?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44"/>
          <p:cNvSpPr txBox="1"/>
          <p:nvPr/>
        </p:nvSpPr>
        <p:spPr>
          <a:xfrm>
            <a:off x="1982250" y="2188975"/>
            <a:ext cx="5179500" cy="17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One of two things will typically happen:</a:t>
            </a:r>
            <a:endParaRPr b="1">
              <a:solidFill>
                <a:srgbClr val="EFEFE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AutoNum type="arabicParenR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You will create an Expo project, later realize that you need native code, and will then want to “detach”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Roboto"/>
              <a:buAutoNum type="arabicParenR"/>
            </a:pPr>
            <a:r>
              <a:rPr lang="en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You will create a project with native code from the start</a:t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938" y="152400"/>
            <a:ext cx="726143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1282" y="152400"/>
            <a:ext cx="726143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6"/>
          <p:cNvSpPr/>
          <p:nvPr/>
        </p:nvSpPr>
        <p:spPr>
          <a:xfrm>
            <a:off x="2152775" y="439800"/>
            <a:ext cx="1178100" cy="233100"/>
          </a:xfrm>
          <a:prstGeom prst="rect">
            <a:avLst/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46"/>
          <p:cNvSpPr/>
          <p:nvPr/>
        </p:nvSpPr>
        <p:spPr>
          <a:xfrm>
            <a:off x="2586500" y="2177650"/>
            <a:ext cx="670500" cy="233100"/>
          </a:xfrm>
          <a:prstGeom prst="rect">
            <a:avLst/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47" title="Detach_full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776950" cy="480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2000" y="152400"/>
            <a:ext cx="195245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2000" y="152400"/>
            <a:ext cx="1952458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5606" y="592100"/>
            <a:ext cx="1253100" cy="125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49"/>
          <p:cNvSpPr/>
          <p:nvPr/>
        </p:nvSpPr>
        <p:spPr>
          <a:xfrm>
            <a:off x="1632750" y="592100"/>
            <a:ext cx="1124400" cy="1908000"/>
          </a:xfrm>
          <a:prstGeom prst="rect">
            <a:avLst/>
          </a:prstGeom>
          <a:noFill/>
          <a:ln w="28575" cap="flat" cmpd="sng">
            <a:solidFill>
              <a:srgbClr val="94C5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0" name="Google Shape;300;p49"/>
          <p:cNvCxnSpPr>
            <a:stCxn id="299" idx="3"/>
            <a:endCxn id="298" idx="1"/>
          </p:cNvCxnSpPr>
          <p:nvPr/>
        </p:nvCxnSpPr>
        <p:spPr>
          <a:xfrm rot="10800000" flipH="1">
            <a:off x="2757150" y="1218500"/>
            <a:ext cx="2718600" cy="327600"/>
          </a:xfrm>
          <a:prstGeom prst="curvedConnector3">
            <a:avLst>
              <a:gd name="adj1" fmla="val 49997"/>
            </a:avLst>
          </a:prstGeom>
          <a:noFill/>
          <a:ln w="28575" cap="flat" cmpd="sng">
            <a:solidFill>
              <a:srgbClr val="94C55E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2000" y="152400"/>
            <a:ext cx="1952458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5606" y="592100"/>
            <a:ext cx="1253100" cy="125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1954" y="2897350"/>
            <a:ext cx="1200400" cy="12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50"/>
          <p:cNvSpPr/>
          <p:nvPr/>
        </p:nvSpPr>
        <p:spPr>
          <a:xfrm>
            <a:off x="1632750" y="592100"/>
            <a:ext cx="1124400" cy="1908000"/>
          </a:xfrm>
          <a:prstGeom prst="rect">
            <a:avLst/>
          </a:prstGeom>
          <a:noFill/>
          <a:ln w="28575" cap="flat" cmpd="sng">
            <a:solidFill>
              <a:srgbClr val="94C5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9" name="Google Shape;309;p50"/>
          <p:cNvCxnSpPr>
            <a:stCxn id="308" idx="3"/>
            <a:endCxn id="306" idx="1"/>
          </p:cNvCxnSpPr>
          <p:nvPr/>
        </p:nvCxnSpPr>
        <p:spPr>
          <a:xfrm rot="10800000" flipH="1">
            <a:off x="2757150" y="1218500"/>
            <a:ext cx="2718600" cy="327600"/>
          </a:xfrm>
          <a:prstGeom prst="curvedConnector3">
            <a:avLst>
              <a:gd name="adj1" fmla="val 49997"/>
            </a:avLst>
          </a:prstGeom>
          <a:noFill/>
          <a:ln w="28575" cap="flat" cmpd="sng">
            <a:solidFill>
              <a:srgbClr val="94C55E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0" name="Google Shape;310;p50"/>
          <p:cNvSpPr/>
          <p:nvPr/>
        </p:nvSpPr>
        <p:spPr>
          <a:xfrm>
            <a:off x="1632750" y="2604525"/>
            <a:ext cx="1602900" cy="810600"/>
          </a:xfrm>
          <a:prstGeom prst="rect">
            <a:avLst/>
          </a:prstGeom>
          <a:noFill/>
          <a:ln w="28575" cap="flat" cmpd="sng">
            <a:solidFill>
              <a:srgbClr val="4CB7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1" name="Google Shape;311;p50"/>
          <p:cNvCxnSpPr>
            <a:stCxn id="310" idx="3"/>
            <a:endCxn id="307" idx="1"/>
          </p:cNvCxnSpPr>
          <p:nvPr/>
        </p:nvCxnSpPr>
        <p:spPr>
          <a:xfrm>
            <a:off x="3235650" y="3009825"/>
            <a:ext cx="2266200" cy="487800"/>
          </a:xfrm>
          <a:prstGeom prst="curvedConnector3">
            <a:avLst>
              <a:gd name="adj1" fmla="val 50002"/>
            </a:avLst>
          </a:prstGeom>
          <a:noFill/>
          <a:ln w="28575" cap="flat" cmpd="sng">
            <a:solidFill>
              <a:srgbClr val="4CB7F8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2000" y="152400"/>
            <a:ext cx="1952458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5606" y="592100"/>
            <a:ext cx="1253100" cy="125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1954" y="2897350"/>
            <a:ext cx="1200400" cy="12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51"/>
          <p:cNvSpPr/>
          <p:nvPr/>
        </p:nvSpPr>
        <p:spPr>
          <a:xfrm>
            <a:off x="1632750" y="592100"/>
            <a:ext cx="1124400" cy="1908000"/>
          </a:xfrm>
          <a:prstGeom prst="rect">
            <a:avLst/>
          </a:prstGeom>
          <a:noFill/>
          <a:ln w="28575" cap="flat" cmpd="sng">
            <a:solidFill>
              <a:srgbClr val="94C5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0" name="Google Shape;320;p51"/>
          <p:cNvCxnSpPr>
            <a:stCxn id="319" idx="3"/>
            <a:endCxn id="317" idx="1"/>
          </p:cNvCxnSpPr>
          <p:nvPr/>
        </p:nvCxnSpPr>
        <p:spPr>
          <a:xfrm rot="10800000" flipH="1">
            <a:off x="2757150" y="1218500"/>
            <a:ext cx="2718600" cy="327600"/>
          </a:xfrm>
          <a:prstGeom prst="curvedConnector3">
            <a:avLst>
              <a:gd name="adj1" fmla="val 49997"/>
            </a:avLst>
          </a:prstGeom>
          <a:noFill/>
          <a:ln w="28575" cap="flat" cmpd="sng">
            <a:solidFill>
              <a:srgbClr val="94C55E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1" name="Google Shape;321;p51"/>
          <p:cNvSpPr/>
          <p:nvPr/>
        </p:nvSpPr>
        <p:spPr>
          <a:xfrm>
            <a:off x="1632750" y="2604525"/>
            <a:ext cx="1602900" cy="810600"/>
          </a:xfrm>
          <a:prstGeom prst="rect">
            <a:avLst/>
          </a:prstGeom>
          <a:noFill/>
          <a:ln w="28575" cap="flat" cmpd="sng">
            <a:solidFill>
              <a:srgbClr val="4CB7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2" name="Google Shape;322;p51"/>
          <p:cNvCxnSpPr>
            <a:stCxn id="321" idx="3"/>
            <a:endCxn id="318" idx="1"/>
          </p:cNvCxnSpPr>
          <p:nvPr/>
        </p:nvCxnSpPr>
        <p:spPr>
          <a:xfrm>
            <a:off x="3235650" y="3009825"/>
            <a:ext cx="2266200" cy="487800"/>
          </a:xfrm>
          <a:prstGeom prst="curvedConnector3">
            <a:avLst>
              <a:gd name="adj1" fmla="val 50002"/>
            </a:avLst>
          </a:prstGeom>
          <a:noFill/>
          <a:ln w="28575" cap="flat" cmpd="sng">
            <a:solidFill>
              <a:srgbClr val="4CB7F8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23" name="Google Shape;323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32503" y="735498"/>
            <a:ext cx="810600" cy="81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32500" y="2933626"/>
            <a:ext cx="902100" cy="90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94500" y="613551"/>
            <a:ext cx="902100" cy="90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Expo Docs on Deploying</a:t>
            </a: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Deploy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docs are p nice, and deploying isn’t the worst thing in the world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5575" y="2766600"/>
            <a:ext cx="3752850" cy="21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2"/>
          <p:cNvSpPr txBox="1"/>
          <p:nvPr/>
        </p:nvSpPr>
        <p:spPr>
          <a:xfrm>
            <a:off x="831000" y="1254400"/>
            <a:ext cx="7482000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You will still get to enjoy RN benefits such as live reloading. However, initiating the app instance must be done through XCode or Android Studio.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52"/>
          <p:cNvSpPr txBox="1"/>
          <p:nvPr/>
        </p:nvSpPr>
        <p:spPr>
          <a:xfrm>
            <a:off x="971450" y="3450925"/>
            <a:ext cx="74820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(that means making sure that your dev environment is setup properly)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2" name="Google Shape;332;p52"/>
          <p:cNvCxnSpPr>
            <a:stCxn id="331" idx="0"/>
            <a:endCxn id="330" idx="2"/>
          </p:cNvCxnSpPr>
          <p:nvPr/>
        </p:nvCxnSpPr>
        <p:spPr>
          <a:xfrm rot="5400000" flipH="1">
            <a:off x="4148750" y="2887225"/>
            <a:ext cx="987000" cy="140400"/>
          </a:xfrm>
          <a:prstGeom prst="curvedConnector3">
            <a:avLst>
              <a:gd name="adj1" fmla="val 49996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3"/>
          <p:cNvSpPr txBox="1"/>
          <p:nvPr/>
        </p:nvSpPr>
        <p:spPr>
          <a:xfrm>
            <a:off x="831000" y="1254400"/>
            <a:ext cx="7482000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do I create a project with native code?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53"/>
          <p:cNvSpPr txBox="1"/>
          <p:nvPr/>
        </p:nvSpPr>
        <p:spPr>
          <a:xfrm>
            <a:off x="1982250" y="2188975"/>
            <a:ext cx="5179500" cy="17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One of two things will typically happen: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AutoNum type="arabicParenR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You will create an Expo project, later realize that you need native code, and will then want to “detach”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AutoNum type="arabicParenR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You will create a project with native code from the start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4"/>
          <p:cNvSpPr txBox="1"/>
          <p:nvPr/>
        </p:nvSpPr>
        <p:spPr>
          <a:xfrm>
            <a:off x="831000" y="1254400"/>
            <a:ext cx="7482000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do I create a project with native code?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4" name="Google Shape;344;p54"/>
          <p:cNvSpPr txBox="1"/>
          <p:nvPr/>
        </p:nvSpPr>
        <p:spPr>
          <a:xfrm>
            <a:off x="1982250" y="2188975"/>
            <a:ext cx="5179500" cy="17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One of two things will typically happen:</a:t>
            </a:r>
            <a:endParaRPr b="1">
              <a:solidFill>
                <a:srgbClr val="EFEFE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Roboto"/>
              <a:buAutoNum type="arabicParenR"/>
            </a:pPr>
            <a:r>
              <a:rPr lang="en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You will create an Expo project, later realize that you need native code, and will then want to “detach”</a:t>
            </a:r>
            <a:endParaRPr>
              <a:solidFill>
                <a:srgbClr val="EFEFE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AutoNum type="arabicParenR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You will create a project with native code from the start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5525" y="152400"/>
            <a:ext cx="631295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78638"/>
            <a:ext cx="8839202" cy="2986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888" y="152400"/>
            <a:ext cx="774021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58" title="vanilla_rn_creation_full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770975" cy="476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053287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59"/>
          <p:cNvSpPr/>
          <p:nvPr/>
        </p:nvSpPr>
        <p:spPr>
          <a:xfrm>
            <a:off x="197375" y="2936575"/>
            <a:ext cx="2159100" cy="729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59"/>
          <p:cNvSpPr txBox="1"/>
          <p:nvPr/>
        </p:nvSpPr>
        <p:spPr>
          <a:xfrm>
            <a:off x="5047800" y="1698550"/>
            <a:ext cx="3444900" cy="16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You might run into projects that have two index entry points. All of our projects so far only have ONE entry point: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>
                <a:solidFill>
                  <a:srgbClr val="005068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App.js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72" name="Google Shape;372;p59"/>
          <p:cNvCxnSpPr>
            <a:stCxn id="370" idx="3"/>
            <a:endCxn id="371" idx="1"/>
          </p:cNvCxnSpPr>
          <p:nvPr/>
        </p:nvCxnSpPr>
        <p:spPr>
          <a:xfrm rot="10800000" flipH="1">
            <a:off x="2356475" y="2515075"/>
            <a:ext cx="2691300" cy="78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0"/>
          <p:cNvSpPr txBox="1"/>
          <p:nvPr/>
        </p:nvSpPr>
        <p:spPr>
          <a:xfrm>
            <a:off x="831000" y="721000"/>
            <a:ext cx="7482000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Consider using boilerplates to save time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60"/>
          <p:cNvSpPr txBox="1"/>
          <p:nvPr/>
        </p:nvSpPr>
        <p:spPr>
          <a:xfrm>
            <a:off x="1515750" y="1571850"/>
            <a:ext cx="61125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https://github.com/infinitered/ignite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913" y="2590928"/>
            <a:ext cx="6528175" cy="1720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61"/>
          <p:cNvSpPr txBox="1"/>
          <p:nvPr/>
        </p:nvSpPr>
        <p:spPr>
          <a:xfrm>
            <a:off x="831000" y="721000"/>
            <a:ext cx="7482000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Consider using boilerplates to save time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61"/>
          <p:cNvSpPr txBox="1"/>
          <p:nvPr/>
        </p:nvSpPr>
        <p:spPr>
          <a:xfrm>
            <a:off x="1515750" y="1571850"/>
            <a:ext cx="61125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https://github.com/infinitered/ignite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</a:t>
            </a: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Configure App.Json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Build Ios .ipa and Android APK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expo build:android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expo build:ios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Submit the files to the appropriate App Store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450" y="1152475"/>
            <a:ext cx="3048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00"/>
                                        <p:tgtEl>
                                          <p:spTgt spid="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238" y="2215100"/>
            <a:ext cx="7893513" cy="266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62"/>
          <p:cNvSpPr txBox="1"/>
          <p:nvPr/>
        </p:nvSpPr>
        <p:spPr>
          <a:xfrm>
            <a:off x="831000" y="721000"/>
            <a:ext cx="7482000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Consider using boilerplates to save time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" name="Google Shape;392;p62"/>
          <p:cNvSpPr txBox="1"/>
          <p:nvPr/>
        </p:nvSpPr>
        <p:spPr>
          <a:xfrm>
            <a:off x="1515750" y="1571850"/>
            <a:ext cx="61125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https://github.com/infinitered/ignite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602650" y="1702675"/>
            <a:ext cx="72549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CS47: Cross-Platform Mobile Development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636550" y="2119025"/>
            <a:ext cx="69996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Lecture 8B: Deploying an App + Detaching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57;p13">
            <a:extLst>
              <a:ext uri="{FF2B5EF4-FFF2-40B4-BE49-F238E27FC236}">
                <a16:creationId xmlns:a16="http://schemas.microsoft.com/office/drawing/2014/main" id="{6957C15D-6921-F840-99A2-D61E61CA8AA2}"/>
              </a:ext>
            </a:extLst>
          </p:cNvPr>
          <p:cNvSpPr txBox="1"/>
          <p:nvPr/>
        </p:nvSpPr>
        <p:spPr>
          <a:xfrm>
            <a:off x="602650" y="4185525"/>
            <a:ext cx="24636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</a:t>
            </a:r>
            <a:r>
              <a:rPr lang="en" sz="1000" u="sng" dirty="0" err="1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c</a:t>
            </a:r>
            <a:r>
              <a:rPr lang="en" sz="1000" u="sng" dirty="0" err="1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lass.website</a:t>
            </a:r>
            <a:endParaRPr sz="10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58;p13">
            <a:extLst>
              <a:ext uri="{FF2B5EF4-FFF2-40B4-BE49-F238E27FC236}">
                <a16:creationId xmlns:a16="http://schemas.microsoft.com/office/drawing/2014/main" id="{606E5136-A1B9-4440-9225-D1A6A9EBECDD}"/>
              </a:ext>
            </a:extLst>
          </p:cNvPr>
          <p:cNvSpPr txBox="1"/>
          <p:nvPr/>
        </p:nvSpPr>
        <p:spPr>
          <a:xfrm>
            <a:off x="938750" y="4540025"/>
            <a:ext cx="3337800" cy="2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class.slack.com</a:t>
            </a:r>
            <a:endParaRPr sz="10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Google Shape;59;p13">
            <a:extLst>
              <a:ext uri="{FF2B5EF4-FFF2-40B4-BE49-F238E27FC236}">
                <a16:creationId xmlns:a16="http://schemas.microsoft.com/office/drawing/2014/main" id="{920DB061-19BC-7548-9E6D-F82C6098E3D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950" y="4511025"/>
            <a:ext cx="284100" cy="2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01;p26">
            <a:extLst>
              <a:ext uri="{FF2B5EF4-FFF2-40B4-BE49-F238E27FC236}">
                <a16:creationId xmlns:a16="http://schemas.microsoft.com/office/drawing/2014/main" id="{5B2C3F5E-336B-B04C-93DD-BA5A79F24CD7}"/>
              </a:ext>
            </a:extLst>
          </p:cNvPr>
          <p:cNvSpPr txBox="1"/>
          <p:nvPr/>
        </p:nvSpPr>
        <p:spPr>
          <a:xfrm>
            <a:off x="5505720" y="3665025"/>
            <a:ext cx="3337800" cy="11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Faculty Advisor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Instructor #1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Fall 2019</a:t>
            </a: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786202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Configure App.Json</a:t>
            </a:r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Make sure to update bundleIdentifier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Make sure to add “splash” category/unique splash screen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Must be .png file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Other configs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https://docs.expo.io/versions/latest/workflow/configuration.html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4">
            <a:alphaModFix/>
          </a:blip>
          <a:srcRect l="24298" t="22410" r="35829" b="27909"/>
          <a:stretch/>
        </p:blipFill>
        <p:spPr>
          <a:xfrm>
            <a:off x="4885825" y="1152475"/>
            <a:ext cx="3999902" cy="2803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Actually Building the APK/IPA</a:t>
            </a:r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expo build:android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MAKE SURE YOU BACK UP KEYSTORE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The keystore is what you need to update your app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Expo can generate one, or you can upload your own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If expo generates a keystore, run “expo fetch:android:keystore” and back up the keystore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1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IOS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expo build:ios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Note: can be iffy on Windows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I’ve had to deploy using MACs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recommend letting expo handle credentials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04" name="Google Shape;104;p19"/>
          <p:cNvSpPr txBox="1"/>
          <p:nvPr/>
        </p:nvSpPr>
        <p:spPr>
          <a:xfrm>
            <a:off x="311700" y="4394925"/>
            <a:ext cx="7488000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https://docs.expo.io/versions/latest/guides/building-standalone-apps.html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/>
                                        <p:tgtEl>
                                          <p:spTgt spid="1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800"/>
                                        <p:tgtEl>
                                          <p:spTgt spid="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800"/>
                                        <p:tgtEl>
                                          <p:spTgt spid="1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800"/>
                                        <p:tgtEl>
                                          <p:spTgt spid="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800"/>
                                        <p:tgtEl>
                                          <p:spTgt spid="1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/>
                                        <p:tgtEl>
                                          <p:spTgt spid="1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Actually submitting to App Stores</a:t>
            </a:r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sure you have appropriate accounts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Google Play is $25 for life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Apple App Store is $99 a year because Apple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sure you have all info needed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App Icon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No transparency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Description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Know the Categories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Screenshots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Android 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Have to have a banner photo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IOS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Read all guidelines because they’ll reject you for anything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Rejections</a:t>
            </a:r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https://developer.apple.com/app-store/review/rejections/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They reject for anything so be careful. Especially with Login Stuff</a:t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0738" y="2976550"/>
            <a:ext cx="3648075" cy="203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1241</Words>
  <Application>Microsoft Macintosh PowerPoint</Application>
  <PresentationFormat>On-screen Show (16:9)</PresentationFormat>
  <Paragraphs>129</Paragraphs>
  <Slides>51</Slides>
  <Notes>51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Calibri</vt:lpstr>
      <vt:lpstr>Arial</vt:lpstr>
      <vt:lpstr>Consolas</vt:lpstr>
      <vt:lpstr>Roboto</vt:lpstr>
      <vt:lpstr>Caveat</vt:lpstr>
      <vt:lpstr>Simple Light</vt:lpstr>
      <vt:lpstr>PowerPoint Presentation</vt:lpstr>
      <vt:lpstr>Announcements</vt:lpstr>
      <vt:lpstr>Overview for Today</vt:lpstr>
      <vt:lpstr>Expo Docs on Deploying</vt:lpstr>
      <vt:lpstr>Steps</vt:lpstr>
      <vt:lpstr>Configure App.Json</vt:lpstr>
      <vt:lpstr>Actually Building the APK/IPA</vt:lpstr>
      <vt:lpstr>Actually submitting to App Stores</vt:lpstr>
      <vt:lpstr>Common Rejections</vt:lpstr>
      <vt:lpstr>Detaching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Christine Abernathy</cp:lastModifiedBy>
  <cp:revision>2</cp:revision>
  <dcterms:modified xsi:type="dcterms:W3CDTF">2020-06-25T04:08:26Z</dcterms:modified>
</cp:coreProperties>
</file>